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0DC023-CB40-CFCE-8D31-CD8212654205}" name="Alisha Cusano" initials="AC" userId="S::ACusano@hashtaghealthagency.com::79d7dcc7-233e-4638-bb7c-e45a5bb71da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F60"/>
    <a:srgbClr val="51476C"/>
    <a:srgbClr val="F6FAFD"/>
    <a:srgbClr val="EFF2F2"/>
    <a:srgbClr val="E6B555"/>
    <a:srgbClr val="979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7"/>
    <p:restoredTop sz="96327"/>
  </p:normalViewPr>
  <p:slideViewPr>
    <p:cSldViewPr snapToGrid="0">
      <p:cViewPr varScale="1">
        <p:scale>
          <a:sx n="124" d="100"/>
          <a:sy n="124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Facebook Page Reach</c:v>
                </c:pt>
              </c:strCache>
            </c:strRef>
          </c:tx>
          <c:spPr>
            <a:ln w="28575" cap="rnd">
              <a:solidFill>
                <a:srgbClr val="51476C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January 2022</c:v>
                </c:pt>
                <c:pt idx="1">
                  <c:v>February 2022</c:v>
                </c:pt>
                <c:pt idx="2">
                  <c:v>March 2022</c:v>
                </c:pt>
                <c:pt idx="3">
                  <c:v>April 2022</c:v>
                </c:pt>
                <c:pt idx="4">
                  <c:v>May 2022</c:v>
                </c:pt>
                <c:pt idx="5">
                  <c:v>June 2022</c:v>
                </c:pt>
                <c:pt idx="6">
                  <c:v>July 2022</c:v>
                </c:pt>
                <c:pt idx="7">
                  <c:v>August 2022</c:v>
                </c:pt>
                <c:pt idx="8">
                  <c:v>September 2022</c:v>
                </c:pt>
                <c:pt idx="9">
                  <c:v>October 2022</c:v>
                </c:pt>
                <c:pt idx="10">
                  <c:v>November 2022</c:v>
                </c:pt>
                <c:pt idx="11">
                  <c:v>December 2022</c:v>
                </c:pt>
                <c:pt idx="12">
                  <c:v>January 2023</c:v>
                </c:pt>
              </c:strCache>
            </c:strRef>
          </c:cat>
          <c:val>
            <c:numRef>
              <c:f>Sheet1!$B$2:$B$14</c:f>
              <c:numCache>
                <c:formatCode>_(* #,##0_);_(* \(#,##0\);_(* "-"_);_(@_)</c:formatCode>
                <c:ptCount val="13"/>
                <c:pt idx="0">
                  <c:v>9</c:v>
                </c:pt>
                <c:pt idx="1">
                  <c:v>71794</c:v>
                </c:pt>
                <c:pt idx="2">
                  <c:v>553895</c:v>
                </c:pt>
                <c:pt idx="3">
                  <c:v>1194579</c:v>
                </c:pt>
                <c:pt idx="4">
                  <c:v>529900</c:v>
                </c:pt>
                <c:pt idx="5">
                  <c:v>1721</c:v>
                </c:pt>
                <c:pt idx="6">
                  <c:v>185307</c:v>
                </c:pt>
                <c:pt idx="7">
                  <c:v>67008</c:v>
                </c:pt>
                <c:pt idx="8">
                  <c:v>39670</c:v>
                </c:pt>
                <c:pt idx="9">
                  <c:v>428290</c:v>
                </c:pt>
                <c:pt idx="10">
                  <c:v>324614</c:v>
                </c:pt>
                <c:pt idx="11">
                  <c:v>217036</c:v>
                </c:pt>
                <c:pt idx="12">
                  <c:v>336474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9C9-2949-943B-88D118BEF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304976"/>
        <c:axId val="69306624"/>
      </c:lineChart>
      <c:catAx>
        <c:axId val="6930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69306624"/>
        <c:crosses val="autoZero"/>
        <c:auto val="1"/>
        <c:lblAlgn val="ctr"/>
        <c:lblOffset val="100"/>
        <c:noMultiLvlLbl val="0"/>
      </c:catAx>
      <c:valAx>
        <c:axId val="69306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6930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latin typeface="Avenir Book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Previous Total</c:v>
                </c:pt>
              </c:strCache>
            </c:strRef>
          </c:tx>
          <c:spPr>
            <a:solidFill>
              <a:srgbClr val="51476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Page Reach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3515041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C-2445-838D-5B975C495C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rgbClr val="E04F6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Page Reach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336470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9C-2445-838D-5B975C495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8311983"/>
        <c:axId val="1708313631"/>
      </c:barChart>
      <c:catAx>
        <c:axId val="1708311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8313631"/>
        <c:crosses val="autoZero"/>
        <c:auto val="1"/>
        <c:lblAlgn val="ctr"/>
        <c:lblOffset val="100"/>
        <c:noMultiLvlLbl val="0"/>
      </c:catAx>
      <c:valAx>
        <c:axId val="1708313631"/>
        <c:scaling>
          <c:orientation val="minMax"/>
          <c:max val="67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708311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Book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 2022</c:v>
                </c:pt>
              </c:strCache>
            </c:strRef>
          </c:tx>
          <c:spPr>
            <a:solidFill>
              <a:srgbClr val="51476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Engagements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7-4341-BFD1-3BA15D0BA3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Feb 2022</c:v>
                </c:pt>
              </c:strCache>
            </c:strRef>
          </c:tx>
          <c:spPr>
            <a:solidFill>
              <a:srgbClr val="E04F6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Engagements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97-4341-BFD1-3BA15D0BA3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 2022</c:v>
                </c:pt>
              </c:strCache>
            </c:strRef>
          </c:tx>
          <c:spPr>
            <a:solidFill>
              <a:srgbClr val="51476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Engagements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97-4341-BFD1-3BA15D0BA3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Apr 2022</c:v>
                </c:pt>
              </c:strCache>
            </c:strRef>
          </c:tx>
          <c:spPr>
            <a:solidFill>
              <a:srgbClr val="51476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Engagements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97-4341-BFD1-3BA15D0BA39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May 2022</c:v>
                </c:pt>
              </c:strCache>
            </c:strRef>
          </c:tx>
          <c:spPr>
            <a:solidFill>
              <a:srgbClr val="51476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Engagements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97-4341-BFD1-3BA15D0BA39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June 2022</c:v>
                </c:pt>
              </c:strCache>
            </c:strRef>
          </c:tx>
          <c:spPr>
            <a:solidFill>
              <a:srgbClr val="51476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Engagements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97-4341-BFD1-3BA15D0BA39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July 2022</c:v>
                </c:pt>
              </c:strCache>
            </c:strRef>
          </c:tx>
          <c:spPr>
            <a:solidFill>
              <a:srgbClr val="51476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Engagements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19250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97-4341-BFD1-3BA15D0BA39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Aug 2022</c:v>
                </c:pt>
              </c:strCache>
            </c:strRef>
          </c:tx>
          <c:spPr>
            <a:solidFill>
              <a:srgbClr val="51476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Engagements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9321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97-4341-BFD1-3BA15D0BA39A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Sept 2022</c:v>
                </c:pt>
              </c:strCache>
            </c:strRef>
          </c:tx>
          <c:spPr>
            <a:solidFill>
              <a:srgbClr val="51476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Engagements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3267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97-4341-BFD1-3BA15D0BA39A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Oct 2022</c:v>
                </c:pt>
              </c:strCache>
            </c:strRef>
          </c:tx>
          <c:spPr>
            <a:solidFill>
              <a:srgbClr val="51476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Engagements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C97-4341-BFD1-3BA15D0BA39A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Nov 2022</c:v>
                </c:pt>
              </c:strCache>
            </c:strRef>
          </c:tx>
          <c:spPr>
            <a:solidFill>
              <a:srgbClr val="51476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Engagements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22553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97-4341-BFD1-3BA15D0BA39A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Dec 2022</c:v>
                </c:pt>
              </c:strCache>
            </c:strRef>
          </c:tx>
          <c:spPr>
            <a:solidFill>
              <a:srgbClr val="51476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Engagements</c:v>
                </c:pt>
              </c:strCache>
            </c:strRef>
          </c:cat>
          <c:val>
            <c:numRef>
              <c:f>Sheet1!$M$2</c:f>
              <c:numCache>
                <c:formatCode>General</c:formatCode>
                <c:ptCount val="1"/>
                <c:pt idx="0">
                  <c:v>11827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C97-4341-BFD1-3BA15D0BA39A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Jan 2023</c:v>
                </c:pt>
              </c:strCache>
            </c:strRef>
          </c:tx>
          <c:spPr>
            <a:solidFill>
              <a:srgbClr val="E04F6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 Engagements</c:v>
                </c:pt>
              </c:strCache>
            </c:strRef>
          </c:cat>
          <c:val>
            <c:numRef>
              <c:f>Sheet1!$N$2</c:f>
              <c:numCache>
                <c:formatCode>General</c:formatCode>
                <c:ptCount val="1"/>
                <c:pt idx="0">
                  <c:v>63256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97-4341-BFD1-3BA15D0BA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8080655"/>
        <c:axId val="1598127439"/>
      </c:barChart>
      <c:catAx>
        <c:axId val="15980806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8127439"/>
        <c:crosses val="autoZero"/>
        <c:auto val="1"/>
        <c:lblAlgn val="ctr"/>
        <c:lblOffset val="100"/>
        <c:noMultiLvlLbl val="0"/>
      </c:catAx>
      <c:valAx>
        <c:axId val="1598127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59808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 b="0" i="0">
          <a:latin typeface="Avenir Book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Previous Total</c:v>
                </c:pt>
              </c:strCache>
            </c:strRef>
          </c:tx>
          <c:spPr>
            <a:solidFill>
              <a:srgbClr val="51476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Post Engagements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77197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0-7744-B32A-5A77FD2B4F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Monthly Engagements</c:v>
                </c:pt>
              </c:strCache>
            </c:strRef>
          </c:tx>
          <c:spPr>
            <a:solidFill>
              <a:srgbClr val="E04F6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Post Engagements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63256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C0-7744-B32A-5A77FD2B4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8311983"/>
        <c:axId val="1708313631"/>
      </c:barChart>
      <c:catAx>
        <c:axId val="1708311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8313631"/>
        <c:crosses val="autoZero"/>
        <c:auto val="1"/>
        <c:lblAlgn val="ctr"/>
        <c:lblOffset val="100"/>
        <c:noMultiLvlLbl val="0"/>
      </c:catAx>
      <c:valAx>
        <c:axId val="1708313631"/>
        <c:scaling>
          <c:orientation val="minMax"/>
          <c:max val="3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708311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Book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Previous Total</c:v>
                </c:pt>
              </c:strCache>
            </c:strRef>
          </c:tx>
          <c:spPr>
            <a:solidFill>
              <a:srgbClr val="51476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Page Likes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D-3045-B33A-3035127871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Likes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E04F60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Page Likes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D-3045-B33A-303512787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708311983"/>
        <c:axId val="1708313631"/>
      </c:barChart>
      <c:catAx>
        <c:axId val="1708311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8313631"/>
        <c:crosses val="autoZero"/>
        <c:auto val="1"/>
        <c:lblAlgn val="ctr"/>
        <c:lblOffset val="100"/>
        <c:noMultiLvlLbl val="0"/>
      </c:catAx>
      <c:valAx>
        <c:axId val="1708313631"/>
        <c:scaling>
          <c:orientation val="minMax"/>
          <c:max val="3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708311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Book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FAAD96-EC34-E219-838C-85FDE49247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F4F60"/>
              </a:gs>
              <a:gs pos="100000">
                <a:srgbClr val="F1BB4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" panose="02000503020000020003" pitchFamily="2" charset="0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24F93BE-9A06-0498-8F68-3832B0AD4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16539" t="-9812" r="24912" b="11610"/>
          <a:stretch/>
        </p:blipFill>
        <p:spPr>
          <a:xfrm>
            <a:off x="-90152" y="-661694"/>
            <a:ext cx="14341623" cy="7710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81B025-CAC1-0ABB-96BA-62A771E7CC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3889" y="1164573"/>
            <a:ext cx="2764221" cy="28310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BB4254-874F-C766-9616-D81142B576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140" t="31618" r="28763" b="52222"/>
          <a:stretch/>
        </p:blipFill>
        <p:spPr>
          <a:xfrm>
            <a:off x="9804400" y="5209929"/>
            <a:ext cx="2256750" cy="13900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1945FF-91AC-9E32-7339-F14CBFF514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0050" y="5932970"/>
            <a:ext cx="2038350" cy="556730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9271C08-41FF-2EBE-E7CD-598790537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For Internal Use Only.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30517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8593-6783-9C88-2709-9F8AB7A4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40049-157B-BBDD-F0E5-B2D6EE194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E87FB-BDF4-7506-976A-29EA71D4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fld id="{0EE81885-942C-9D4F-9433-D3D5AE07A6DC}" type="datetimeFigureOut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5522B-4EC1-D24C-CCD7-015650B3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4B8AB-1C7E-AC2D-9F0B-2155E279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5FA2-F91C-7948-A38C-AD2EFD27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C40816-82E4-94FD-A6CE-BB86705E4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44793-09F6-F7B4-A74E-7D4653A22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87757-C03D-9894-FD65-391366C5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fld id="{0EE81885-942C-9D4F-9433-D3D5AE07A6DC}" type="datetimeFigureOut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24BF-3C25-6BBC-DDA0-8233A39A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4C8E7-EECC-EBAE-3A1F-6905B4FD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5FA2-F91C-7948-A38C-AD2EFD27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D05E-080F-8461-A3A0-770EF8E3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C37F-E715-EFAB-BA2C-ADDD2B9AB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BAC9DB-45A6-3BA0-E2D0-B9DDC57B59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6714" y="5882111"/>
            <a:ext cx="812977" cy="8326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CE28E6-F6D2-37A5-6607-0C4267C17B77}"/>
              </a:ext>
            </a:extLst>
          </p:cNvPr>
          <p:cNvSpPr txBox="1"/>
          <p:nvPr userDrawn="1"/>
        </p:nvSpPr>
        <p:spPr>
          <a:xfrm>
            <a:off x="4031166" y="6481970"/>
            <a:ext cx="31056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For Internal Use Only.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60873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EA25C-AD43-D451-9F16-895B18D1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6B0B0-639F-E3D4-F590-AE03AB45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9979C-164E-D7D5-3ECA-F8CA249F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3FA1-1D55-B0D0-4C64-6D6DF1B0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5FA2-F91C-7948-A38C-AD2EFD27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8117-17EA-8ACA-C153-3785BA9C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725A4-BD8C-00CA-44D0-6DD0EA255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8B655-75C8-CDD5-BC6F-959391B06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555E0-81EA-24A1-87C6-C647DB81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E3B0E-047A-0939-8E4C-01D77A13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5FA2-F91C-7948-A38C-AD2EFD27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8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22F0-ADBD-35EE-554B-E773259F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50F2A-5E99-74BC-F674-95DBFB1A1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5C3ED-F968-3CCD-B5B8-FCB5057BD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DB3E2-528C-D443-98DF-B10F15389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E11EA-6DFB-0665-86E7-30D3BEB37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944D93-D343-C714-4BE4-DA36F2FC2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fld id="{0EE81885-942C-9D4F-9433-D3D5AE07A6DC}" type="datetimeFigureOut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3B1E3-82BB-9BD3-36CD-27C775B8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4308C-792D-59B1-E4FE-D601D37C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5FA2-F91C-7948-A38C-AD2EFD27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3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6A7B5-1ADE-357D-239E-491DBBB4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F1DBA-D070-0224-5122-5C942911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fld id="{0EE81885-942C-9D4F-9433-D3D5AE07A6DC}" type="datetimeFigureOut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1F9D6-5F98-80D6-0420-80D2277E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ABD6B-6E03-82C2-4ED2-FF9E9DB8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5FA2-F91C-7948-A38C-AD2EFD27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8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7030A2-544C-6248-A342-B3EF47F6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fld id="{0EE81885-942C-9D4F-9433-D3D5AE07A6DC}" type="datetimeFigureOut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6826A-FB25-D143-6F73-7B69370A5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F49B3-8103-4BF9-D502-37FE8783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5FA2-F91C-7948-A38C-AD2EFD27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18C0-E000-EAAF-73FF-5E2D396A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C658C-56FF-7746-F16F-1B727C2E3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E2A8A-8BA9-68DF-F532-FA96C5857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096D5-7474-6631-AF79-9E48DEF6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fld id="{0EE81885-942C-9D4F-9433-D3D5AE07A6DC}" type="datetimeFigureOut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4C3B0-BC64-7C3D-ACEA-18248085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60348-36EB-2572-CF3A-4E8CAC51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5FA2-F91C-7948-A38C-AD2EFD27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1EC2-223B-99B3-3628-C0AD4A79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30EB7-79EC-7514-5EB9-19F06EDA5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D7FB7-AD30-94EF-BAEC-05D860D6C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B9A10-5FBD-2E8C-9767-29E53127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fld id="{0EE81885-942C-9D4F-9433-D3D5AE07A6DC}" type="datetimeFigureOut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EDE45-6734-1834-53A9-E8940C6F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2719C-5F91-0C4E-D0A2-4F525A54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5FA2-F91C-7948-A38C-AD2EFD27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9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D43A9C-8073-9FAD-4BFD-A66A57E76788}"/>
              </a:ext>
            </a:extLst>
          </p:cNvPr>
          <p:cNvSpPr/>
          <p:nvPr userDrawn="1"/>
        </p:nvSpPr>
        <p:spPr>
          <a:xfrm>
            <a:off x="0" y="0"/>
            <a:ext cx="12192000" cy="6865755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rgbClr val="999FCF">
                  <a:alpha val="35000"/>
                </a:srgbClr>
              </a:gs>
              <a:gs pos="99000">
                <a:schemeClr val="bg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" panose="02000503020000020003" pitchFamily="2" charset="0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1915EDD-5368-1D4F-DC46-8E05BC16B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75000"/>
          </a:blip>
          <a:srcRect l="16539" t="-9812" r="24912" b="11610"/>
          <a:stretch/>
        </p:blipFill>
        <p:spPr>
          <a:xfrm>
            <a:off x="97536" y="977788"/>
            <a:ext cx="11078266" cy="595635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3AEDA-FD07-5372-104C-9B23D4BB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3B1B3-E350-9E7C-ED77-FB4396828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B0866-6D3B-F52A-FE11-6BEDB667E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For Internal Use Only.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874CA-BAE5-74ED-E2B2-6D3042FD5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24EB5FA2-F91C-7948-A38C-AD2EFD276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2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Light" panose="020B0402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2.xml"/><Relationship Id="rId7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F35E-BE58-2138-82A8-6A07AA9FB20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4318290"/>
            <a:ext cx="9144000" cy="96605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Social Metrics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A6466-6AF9-BEA1-B4C6-47098A86C92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5284340"/>
            <a:ext cx="9144000" cy="6084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January XXXX</a:t>
            </a:r>
          </a:p>
        </p:txBody>
      </p:sp>
    </p:spTree>
    <p:extLst>
      <p:ext uri="{BB962C8B-B14F-4D97-AF65-F5344CB8AC3E}">
        <p14:creationId xmlns:p14="http://schemas.microsoft.com/office/powerpoint/2010/main" val="156493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82D1BBF-0D61-4628-7FC2-51E253147E74}"/>
              </a:ext>
            </a:extLst>
          </p:cNvPr>
          <p:cNvSpPr/>
          <p:nvPr/>
        </p:nvSpPr>
        <p:spPr>
          <a:xfrm>
            <a:off x="6174688" y="3762531"/>
            <a:ext cx="2266253" cy="6495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04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F90AC46-31FD-89B9-329E-B6650B0C81FE}"/>
              </a:ext>
            </a:extLst>
          </p:cNvPr>
          <p:cNvSpPr/>
          <p:nvPr/>
        </p:nvSpPr>
        <p:spPr>
          <a:xfrm>
            <a:off x="3293985" y="3762531"/>
            <a:ext cx="2344303" cy="16805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04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C0E6145-17FB-73BA-7653-9B1C98FF00B3}"/>
              </a:ext>
            </a:extLst>
          </p:cNvPr>
          <p:cNvSpPr/>
          <p:nvPr/>
        </p:nvSpPr>
        <p:spPr>
          <a:xfrm>
            <a:off x="535924" y="3762531"/>
            <a:ext cx="2221661" cy="15432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04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F79835-134B-5453-C259-4E43A824CEA6}"/>
              </a:ext>
            </a:extLst>
          </p:cNvPr>
          <p:cNvSpPr txBox="1"/>
          <p:nvPr/>
        </p:nvSpPr>
        <p:spPr>
          <a:xfrm>
            <a:off x="557501" y="3915536"/>
            <a:ext cx="21785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Heavy" panose="02000503020000020003" pitchFamily="2" charset="0"/>
              </a:rPr>
              <a:t>&gt;XX million page reach to date (since January 2022)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with XXK reach generated in January 2023 alone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3D32C-00DD-C55E-2FAB-D0431E860E01}"/>
              </a:ext>
            </a:extLst>
          </p:cNvPr>
          <p:cNvSpPr txBox="1"/>
          <p:nvPr/>
        </p:nvSpPr>
        <p:spPr>
          <a:xfrm>
            <a:off x="3390077" y="3854075"/>
            <a:ext cx="2152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Heavy" panose="02000503020000020003" pitchFamily="2" charset="0"/>
              </a:rPr>
              <a:t>&gt;XX K engagements to date (since January 2022)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with XX K engagements generated in January 2023 alone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7C90AD-EA2C-2218-B84F-B060F3176506}"/>
              </a:ext>
            </a:extLst>
          </p:cNvPr>
          <p:cNvSpPr txBox="1"/>
          <p:nvPr/>
        </p:nvSpPr>
        <p:spPr>
          <a:xfrm>
            <a:off x="6233231" y="2744406"/>
            <a:ext cx="226625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E04F60"/>
                </a:solidFill>
                <a:latin typeface="Avenir Black" panose="02000503020000020003" pitchFamily="2" charset="0"/>
              </a:rPr>
              <a:t>Anticipated launch scheduled for</a:t>
            </a:r>
          </a:p>
          <a:p>
            <a:pPr algn="ctr"/>
            <a:r>
              <a:rPr lang="en-US" sz="1700" b="1" dirty="0">
                <a:solidFill>
                  <a:srgbClr val="E04F60"/>
                </a:solidFill>
                <a:latin typeface="Avenir Black" panose="02000503020000020003" pitchFamily="2" charset="0"/>
              </a:rPr>
              <a:t>April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90213-9D61-95F6-9376-3FC2DBCBF316}"/>
              </a:ext>
            </a:extLst>
          </p:cNvPr>
          <p:cNvSpPr txBox="1"/>
          <p:nvPr/>
        </p:nvSpPr>
        <p:spPr>
          <a:xfrm>
            <a:off x="9578266" y="2913913"/>
            <a:ext cx="1429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Heavy" panose="02000503020000020003" pitchFamily="2" charset="0"/>
              </a:rPr>
              <a:t>TO COME</a:t>
            </a:r>
          </a:p>
          <a:p>
            <a:pPr algn="ctr"/>
            <a:endParaRPr lang="en-US" sz="1500" dirty="0">
              <a:solidFill>
                <a:schemeClr val="tx2"/>
              </a:solidFill>
              <a:latin typeface="Avenir Book" panose="02000503020000020003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10CFEC4-56C8-E612-BD96-5F8E81827F08}"/>
              </a:ext>
            </a:extLst>
          </p:cNvPr>
          <p:cNvSpPr txBox="1">
            <a:spLocks/>
          </p:cNvSpPr>
          <p:nvPr/>
        </p:nvSpPr>
        <p:spPr>
          <a:xfrm>
            <a:off x="1400340" y="5363875"/>
            <a:ext cx="10200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rPr>
              <a:t>KEY INSIGHT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|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In January 2023, compelling video content featuring real stories from those living with MG performed exceptionally well with the help of strategic media buys. Of note, Instagram reels performed exceptionally well,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reinforcing the importance of adapting social content to best align with the trends of each social platform 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8EDB49B-DFE7-46B6-5B88-AC2EF1AB9B05}"/>
              </a:ext>
            </a:extLst>
          </p:cNvPr>
          <p:cNvSpPr txBox="1">
            <a:spLocks/>
          </p:cNvSpPr>
          <p:nvPr/>
        </p:nvSpPr>
        <p:spPr>
          <a:xfrm>
            <a:off x="703724" y="267606"/>
            <a:ext cx="10544501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In 2023, the unbranded More Than MG (MTMG) social channels played a critical role in </a:t>
            </a: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Heavy" panose="02000503020000020003" pitchFamily="2" charset="0"/>
              </a:rPr>
              <a:t>engaging with the MG social community</a:t>
            </a:r>
            <a:endParaRPr lang="en-US" sz="25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1C6E1E6-947B-9B6E-4149-36CFA727F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352" y="1600319"/>
            <a:ext cx="1005116" cy="106278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600CF8B-B3A1-7AA7-F9A5-C145BA346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229" y="1590960"/>
            <a:ext cx="957494" cy="957494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B9FEC155-AB14-82DF-03B3-9D4BE7626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007" y="1612504"/>
            <a:ext cx="957494" cy="957494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945BC13-8D4C-691E-CF3C-0CDA1626F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89" y="3718025"/>
            <a:ext cx="217939" cy="21793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B9AA0136-A578-4205-54CE-A19087242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126" y="3718025"/>
            <a:ext cx="217939" cy="21793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F38C429-B6D6-D88E-7271-78EB91DE22A5}"/>
              </a:ext>
            </a:extLst>
          </p:cNvPr>
          <p:cNvSpPr txBox="1"/>
          <p:nvPr/>
        </p:nvSpPr>
        <p:spPr>
          <a:xfrm>
            <a:off x="8984639" y="1782906"/>
            <a:ext cx="2616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E04F60"/>
                </a:solidFill>
                <a:latin typeface="Avenir Heavy" panose="02000503020000020003" pitchFamily="2" charset="0"/>
              </a:rPr>
              <a:t>#</a:t>
            </a:r>
            <a:r>
              <a:rPr lang="en-US" sz="2500" b="1" dirty="0" err="1">
                <a:solidFill>
                  <a:srgbClr val="E04F60"/>
                </a:solidFill>
                <a:latin typeface="Avenir Heavy" panose="02000503020000020003" pitchFamily="2" charset="0"/>
              </a:rPr>
              <a:t>MoreThanMG</a:t>
            </a:r>
            <a:endParaRPr lang="en-US" sz="2500" b="1" dirty="0">
              <a:solidFill>
                <a:srgbClr val="E04F60"/>
              </a:solidFill>
              <a:latin typeface="Avenir Heavy" panose="02000503020000020003" pitchFamily="2" charset="0"/>
            </a:endParaRPr>
          </a:p>
          <a:p>
            <a:pPr algn="ctr"/>
            <a:r>
              <a:rPr lang="en-US" sz="1500" dirty="0">
                <a:solidFill>
                  <a:srgbClr val="E04F60"/>
                </a:solidFill>
                <a:latin typeface="Avenir Book" panose="02000503020000020003" pitchFamily="2" charset="0"/>
              </a:rPr>
              <a:t>Hashtag Use and </a:t>
            </a:r>
            <a:br>
              <a:rPr lang="en-US" sz="1500" dirty="0">
                <a:solidFill>
                  <a:srgbClr val="E04F60"/>
                </a:solidFill>
                <a:latin typeface="Avenir Book" panose="02000503020000020003" pitchFamily="2" charset="0"/>
              </a:rPr>
            </a:br>
            <a:r>
              <a:rPr lang="en-US" sz="1500" dirty="0">
                <a:solidFill>
                  <a:srgbClr val="E04F60"/>
                </a:solidFill>
                <a:latin typeface="Avenir Book" panose="02000503020000020003" pitchFamily="2" charset="0"/>
              </a:rPr>
              <a:t>Views To Date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182704-64FE-B40E-3007-53BCA874257A}"/>
              </a:ext>
            </a:extLst>
          </p:cNvPr>
          <p:cNvSpPr txBox="1"/>
          <p:nvPr/>
        </p:nvSpPr>
        <p:spPr>
          <a:xfrm>
            <a:off x="535924" y="2731096"/>
            <a:ext cx="222166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E04F60"/>
                </a:solidFill>
                <a:latin typeface="Avenir Black" panose="02000503020000020003" pitchFamily="2" charset="0"/>
              </a:rPr>
              <a:t>Top MTMG page for driving reach </a:t>
            </a:r>
          </a:p>
          <a:p>
            <a:pPr algn="ctr"/>
            <a:endParaRPr lang="en-US" sz="1700" dirty="0"/>
          </a:p>
        </p:txBody>
      </p:sp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9707BE43-7CDA-A9E2-49D7-D6F214A7D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584" y="3718025"/>
            <a:ext cx="217939" cy="21793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714971D-01C5-6B2A-E51F-E70429B1F169}"/>
              </a:ext>
            </a:extLst>
          </p:cNvPr>
          <p:cNvSpPr txBox="1"/>
          <p:nvPr/>
        </p:nvSpPr>
        <p:spPr>
          <a:xfrm>
            <a:off x="3324146" y="2708726"/>
            <a:ext cx="22331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E04F60"/>
                </a:solidFill>
                <a:latin typeface="Avenir Black" panose="02000503020000020003" pitchFamily="2" charset="0"/>
              </a:rPr>
              <a:t>Top MTMG page for driving engagement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C0E046-4F93-E1E1-5BA6-A8F8CCD4A928}"/>
              </a:ext>
            </a:extLst>
          </p:cNvPr>
          <p:cNvSpPr txBox="1"/>
          <p:nvPr/>
        </p:nvSpPr>
        <p:spPr>
          <a:xfrm>
            <a:off x="6306859" y="3916401"/>
            <a:ext cx="22257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Heavy" panose="02000503020000020003" pitchFamily="2" charset="0"/>
              </a:rPr>
              <a:t>N/A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6927F01B-90B0-DB80-5EC5-C0B6FFFE5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23" y="5696029"/>
            <a:ext cx="594907" cy="5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6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4511F54-322A-2DFA-CA91-5294409B7B1B}"/>
              </a:ext>
            </a:extLst>
          </p:cNvPr>
          <p:cNvSpPr/>
          <p:nvPr/>
        </p:nvSpPr>
        <p:spPr>
          <a:xfrm>
            <a:off x="9102260" y="1481354"/>
            <a:ext cx="2611359" cy="22640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6120D4FA-0347-BB7E-C3E6-768168E5CA16}"/>
              </a:ext>
            </a:extLst>
          </p:cNvPr>
          <p:cNvSpPr/>
          <p:nvPr/>
        </p:nvSpPr>
        <p:spPr>
          <a:xfrm>
            <a:off x="10489428" y="2586921"/>
            <a:ext cx="971346" cy="94359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04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5C6D913-5FEC-C3AC-1A5E-71FFDE2513C0}"/>
              </a:ext>
            </a:extLst>
          </p:cNvPr>
          <p:cNvSpPr/>
          <p:nvPr/>
        </p:nvSpPr>
        <p:spPr>
          <a:xfrm>
            <a:off x="7154667" y="2097661"/>
            <a:ext cx="1094472" cy="10993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04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09B74-3289-F4A1-3FD5-AED91B64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296" y="272191"/>
            <a:ext cx="9829800" cy="10096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In January 2023, the </a:t>
            </a: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rPr>
              <a:t>MTMG Facebook 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page served as the</a:t>
            </a:r>
            <a:b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en-US" sz="2500" b="1" dirty="0">
                <a:solidFill>
                  <a:srgbClr val="E04F60"/>
                </a:solidFill>
                <a:latin typeface="Avenir Heavy" panose="02000503020000020003" pitchFamily="2" charset="0"/>
              </a:rPr>
              <a:t>most dominant platform for driving reach 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with social audiences</a:t>
            </a:r>
            <a:endParaRPr lang="en-US" sz="25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749F270-0DDB-BD05-6069-496FAF077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906694"/>
              </p:ext>
            </p:extLst>
          </p:nvPr>
        </p:nvGraphicFramePr>
        <p:xfrm>
          <a:off x="299874" y="1903111"/>
          <a:ext cx="3479636" cy="159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52F91B-8129-300B-C235-724726BC9F50}"/>
              </a:ext>
            </a:extLst>
          </p:cNvPr>
          <p:cNvSpPr txBox="1"/>
          <p:nvPr/>
        </p:nvSpPr>
        <p:spPr>
          <a:xfrm>
            <a:off x="312069" y="1481354"/>
            <a:ext cx="1789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Heavy" panose="02000503020000020003" pitchFamily="2" charset="0"/>
              </a:rPr>
              <a:t>Platform Impact: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FEB39E5-3660-6C2E-269B-567AE6EB1F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915719"/>
              </p:ext>
            </p:extLst>
          </p:nvPr>
        </p:nvGraphicFramePr>
        <p:xfrm>
          <a:off x="5788491" y="1609514"/>
          <a:ext cx="1317327" cy="198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CBE9167-4EFF-78E2-EEDC-199AD69269B2}"/>
              </a:ext>
            </a:extLst>
          </p:cNvPr>
          <p:cNvSpPr txBox="1"/>
          <p:nvPr/>
        </p:nvSpPr>
        <p:spPr>
          <a:xfrm>
            <a:off x="7129358" y="2238017"/>
            <a:ext cx="11656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04F60"/>
                </a:solidFill>
                <a:latin typeface="Avenir Heavy" panose="02000503020000020003" pitchFamily="2" charset="0"/>
              </a:rPr>
              <a:t>XXXXX</a:t>
            </a:r>
            <a:br>
              <a:rPr lang="en-US" b="1" dirty="0">
                <a:solidFill>
                  <a:srgbClr val="E04F60"/>
                </a:solidFill>
                <a:latin typeface="Avenir Heavy" panose="02000503020000020003" pitchFamily="2" charset="0"/>
              </a:rPr>
            </a:br>
            <a:r>
              <a:rPr lang="en-US" sz="1600" dirty="0">
                <a:solidFill>
                  <a:srgbClr val="E04F6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Monthly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Reach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9249F-6921-1316-EABE-5818BAD295D2}"/>
              </a:ext>
            </a:extLst>
          </p:cNvPr>
          <p:cNvSpPr txBox="1"/>
          <p:nvPr/>
        </p:nvSpPr>
        <p:spPr>
          <a:xfrm>
            <a:off x="6928899" y="1637452"/>
            <a:ext cx="1569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6,750,000=2023 GOAL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3D769-D38E-0B44-7B74-2D51D95F2CB9}"/>
              </a:ext>
            </a:extLst>
          </p:cNvPr>
          <p:cNvSpPr txBox="1"/>
          <p:nvPr/>
        </p:nvSpPr>
        <p:spPr>
          <a:xfrm>
            <a:off x="299874" y="4376469"/>
            <a:ext cx="2305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Heavy" panose="02000503020000020003" pitchFamily="2" charset="0"/>
              </a:rPr>
              <a:t>Content Engagement: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627664B-9103-BBA7-5053-13D38F540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667893"/>
              </p:ext>
            </p:extLst>
          </p:nvPr>
        </p:nvGraphicFramePr>
        <p:xfrm>
          <a:off x="304492" y="4785705"/>
          <a:ext cx="3235640" cy="170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B45174D-E58A-56CD-A052-1AA4D6941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7360207"/>
              </p:ext>
            </p:extLst>
          </p:nvPr>
        </p:nvGraphicFramePr>
        <p:xfrm>
          <a:off x="5387711" y="4384228"/>
          <a:ext cx="1317327" cy="198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1768BC4-B607-E056-A5DE-3990A27FEE0C}"/>
              </a:ext>
            </a:extLst>
          </p:cNvPr>
          <p:cNvSpPr txBox="1"/>
          <p:nvPr/>
        </p:nvSpPr>
        <p:spPr>
          <a:xfrm>
            <a:off x="6270976" y="4301896"/>
            <a:ext cx="1798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300,000=2023 GOAL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7D0F697-4658-34D9-78D9-603E805AF11F}"/>
              </a:ext>
            </a:extLst>
          </p:cNvPr>
          <p:cNvSpPr/>
          <p:nvPr/>
        </p:nvSpPr>
        <p:spPr>
          <a:xfrm>
            <a:off x="8886041" y="4183370"/>
            <a:ext cx="1187274" cy="13309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6B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CAC9D8-6AB6-4004-14F7-58ADADDABD62}"/>
              </a:ext>
            </a:extLst>
          </p:cNvPr>
          <p:cNvSpPr txBox="1"/>
          <p:nvPr/>
        </p:nvSpPr>
        <p:spPr>
          <a:xfrm>
            <a:off x="8836297" y="4259990"/>
            <a:ext cx="12867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6B555"/>
                </a:solidFill>
                <a:latin typeface="Avenir Heavy" panose="02000503020000020003" pitchFamily="2" charset="0"/>
              </a:rPr>
              <a:t>XXXXX</a:t>
            </a:r>
          </a:p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3-Second 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Video Views</a:t>
            </a:r>
          </a:p>
          <a:p>
            <a:pPr algn="ctr"/>
            <a:r>
              <a:rPr lang="en-US" sz="2000" b="1" dirty="0">
                <a:solidFill>
                  <a:srgbClr val="E6B555"/>
                </a:solidFill>
                <a:latin typeface="Avenir Heavy" panose="02000503020000020003" pitchFamily="2" charset="0"/>
              </a:rPr>
              <a:t>XX</a:t>
            </a:r>
            <a:r>
              <a:rPr lang="en-US" sz="1200" dirty="0">
                <a:solidFill>
                  <a:srgbClr val="E6B555"/>
                </a:solidFill>
                <a:latin typeface="Avenir Book" panose="02000503020000020003" pitchFamily="2" charset="0"/>
              </a:rPr>
              <a:t> </a:t>
            </a:r>
            <a:br>
              <a:rPr lang="en-US" sz="1200" dirty="0">
                <a:solidFill>
                  <a:srgbClr val="E6B555"/>
                </a:solidFill>
                <a:latin typeface="Avenir Book" panose="02000503020000020003" pitchFamily="2" charset="0"/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Link Clicks 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04A1D5E3-308A-F9CB-3DB5-B4A04F830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5548041"/>
              </p:ext>
            </p:extLst>
          </p:nvPr>
        </p:nvGraphicFramePr>
        <p:xfrm>
          <a:off x="9172101" y="1498164"/>
          <a:ext cx="1317327" cy="216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2E28D1A8-37CE-789E-3FD4-058D72091852}"/>
              </a:ext>
            </a:extLst>
          </p:cNvPr>
          <p:cNvSpPr txBox="1"/>
          <p:nvPr/>
        </p:nvSpPr>
        <p:spPr>
          <a:xfrm>
            <a:off x="10231384" y="1624861"/>
            <a:ext cx="14822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3,250=2023 GOAL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83C775-2C57-171A-2099-7FEFA358E2D5}"/>
              </a:ext>
            </a:extLst>
          </p:cNvPr>
          <p:cNvSpPr txBox="1"/>
          <p:nvPr/>
        </p:nvSpPr>
        <p:spPr>
          <a:xfrm>
            <a:off x="10388955" y="2240273"/>
            <a:ext cx="16932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3 New Pages Likes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5E901F-3E17-0875-964F-80CBBA850661}"/>
              </a:ext>
            </a:extLst>
          </p:cNvPr>
          <p:cNvSpPr txBox="1"/>
          <p:nvPr/>
        </p:nvSpPr>
        <p:spPr>
          <a:xfrm>
            <a:off x="10453601" y="2667753"/>
            <a:ext cx="1063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04F60"/>
                </a:solidFill>
                <a:latin typeface="Avenir Heavy" panose="02000503020000020003" pitchFamily="2" charset="0"/>
              </a:rPr>
              <a:t>XXX</a:t>
            </a:r>
            <a:br>
              <a:rPr lang="en-US" sz="1800" dirty="0">
                <a:solidFill>
                  <a:srgbClr val="E04F60"/>
                </a:solidFill>
                <a:latin typeface="Avenir Heavy" panose="02000503020000020003" pitchFamily="2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20000020003" pitchFamily="2" charset="0"/>
              </a:rPr>
              <a:t>Total Page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20000020003" pitchFamily="2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20000020003" pitchFamily="2" charset="0"/>
              </a:rPr>
              <a:t>Likes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9FBF28-D36A-615E-DDF4-F7D8C2A5A20D}"/>
              </a:ext>
            </a:extLst>
          </p:cNvPr>
          <p:cNvSpPr/>
          <p:nvPr/>
        </p:nvSpPr>
        <p:spPr>
          <a:xfrm>
            <a:off x="10031630" y="6470393"/>
            <a:ext cx="199754" cy="194133"/>
          </a:xfrm>
          <a:prstGeom prst="rect">
            <a:avLst/>
          </a:prstGeom>
          <a:solidFill>
            <a:srgbClr val="E04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2F621B-C5A3-D56E-DFB5-A7D89B6959D6}"/>
              </a:ext>
            </a:extLst>
          </p:cNvPr>
          <p:cNvSpPr txBox="1"/>
          <p:nvPr/>
        </p:nvSpPr>
        <p:spPr>
          <a:xfrm>
            <a:off x="10231384" y="6470393"/>
            <a:ext cx="1798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Current Month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A64FCA9-3DA9-7F8D-2085-8DB2FC2496BB}"/>
              </a:ext>
            </a:extLst>
          </p:cNvPr>
          <p:cNvCxnSpPr>
            <a:cxnSpLocks/>
          </p:cNvCxnSpPr>
          <p:nvPr/>
        </p:nvCxnSpPr>
        <p:spPr>
          <a:xfrm>
            <a:off x="428416" y="3985780"/>
            <a:ext cx="113351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8BF0B32-9278-6206-DE82-8694F2786019}"/>
              </a:ext>
            </a:extLst>
          </p:cNvPr>
          <p:cNvSpPr txBox="1"/>
          <p:nvPr/>
        </p:nvSpPr>
        <p:spPr>
          <a:xfrm>
            <a:off x="156075" y="6481441"/>
            <a:ext cx="22236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DATA PULLED VIA FACEBOOK ON 1/31/23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A662D3E5-718B-FA6C-6DE5-4E358C5BBF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504" y="257060"/>
            <a:ext cx="957494" cy="957494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FF5D4A4-EA5E-43BF-FC78-22CF799AC48C}"/>
              </a:ext>
            </a:extLst>
          </p:cNvPr>
          <p:cNvSpPr/>
          <p:nvPr/>
        </p:nvSpPr>
        <p:spPr>
          <a:xfrm>
            <a:off x="3809038" y="2007503"/>
            <a:ext cx="1375841" cy="13256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04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9638F4-9580-7ADC-3504-18AAC170F769}"/>
              </a:ext>
            </a:extLst>
          </p:cNvPr>
          <p:cNvSpPr txBox="1"/>
          <p:nvPr/>
        </p:nvSpPr>
        <p:spPr>
          <a:xfrm>
            <a:off x="3774606" y="2154805"/>
            <a:ext cx="144470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04F60"/>
                </a:solidFill>
                <a:latin typeface="Avenir Heavy" panose="02000503020000020003" pitchFamily="2" charset="0"/>
              </a:rPr>
              <a:t>XXXXXXX</a:t>
            </a:r>
            <a:br>
              <a:rPr lang="en-US" b="1" dirty="0">
                <a:solidFill>
                  <a:srgbClr val="E04F60"/>
                </a:solidFill>
                <a:latin typeface="Avenir Heavy" panose="02000503020000020003" pitchFamily="2" charset="0"/>
              </a:rPr>
            </a:br>
            <a:r>
              <a:rPr lang="en-US" sz="1600" dirty="0">
                <a:solidFill>
                  <a:srgbClr val="E04F6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Page Reach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to date</a:t>
            </a:r>
            <a:b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</a:b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(as of January 2022)</a:t>
            </a:r>
          </a:p>
        </p:txBody>
      </p:sp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36FE3134-CB5E-462C-40D1-3C753A81D5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1249" y="1946900"/>
            <a:ext cx="217939" cy="21793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452C5F4-2F9E-5B4B-645E-3606081FEF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9798" y="2020078"/>
            <a:ext cx="217939" cy="21793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2B4983E0-AAA5-E8D9-51E8-DFFB85EE23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8330" y="2520754"/>
            <a:ext cx="178182" cy="17818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83AAB3E-5630-4971-767D-A82B541013F8}"/>
              </a:ext>
            </a:extLst>
          </p:cNvPr>
          <p:cNvSpPr/>
          <p:nvPr/>
        </p:nvSpPr>
        <p:spPr>
          <a:xfrm>
            <a:off x="3764895" y="4848843"/>
            <a:ext cx="1375841" cy="12905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04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A4E5B17-3D9A-3FB7-2B92-E00B7B5EB1B9}"/>
              </a:ext>
            </a:extLst>
          </p:cNvPr>
          <p:cNvSpPr txBox="1"/>
          <p:nvPr/>
        </p:nvSpPr>
        <p:spPr>
          <a:xfrm>
            <a:off x="3730463" y="4978581"/>
            <a:ext cx="144470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04F60"/>
                </a:solidFill>
                <a:latin typeface="Avenir Heavy" panose="02000503020000020003" pitchFamily="2" charset="0"/>
              </a:rPr>
              <a:t>XXXXX</a:t>
            </a:r>
            <a:br>
              <a:rPr lang="en-US" b="1" dirty="0">
                <a:solidFill>
                  <a:srgbClr val="E04F60"/>
                </a:solidFill>
                <a:latin typeface="Avenir Heavy" panose="02000503020000020003" pitchFamily="2" charset="0"/>
              </a:rPr>
            </a:br>
            <a:r>
              <a:rPr lang="en-US" sz="1600" dirty="0">
                <a:solidFill>
                  <a:srgbClr val="E04F6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Page Reach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to date</a:t>
            </a:r>
            <a:b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</a:b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(as of January 2022)</a:t>
            </a:r>
          </a:p>
        </p:txBody>
      </p:sp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D7DEFDF0-C7A9-8DB5-E3DC-4675CD8254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6940" y="4753112"/>
            <a:ext cx="217939" cy="21793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AEECF04-7521-D1DE-4D42-610536F9A568}"/>
              </a:ext>
            </a:extLst>
          </p:cNvPr>
          <p:cNvSpPr/>
          <p:nvPr/>
        </p:nvSpPr>
        <p:spPr>
          <a:xfrm>
            <a:off x="6797840" y="4940829"/>
            <a:ext cx="1094472" cy="10993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04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3BF955-D111-6295-3804-019D54247339}"/>
              </a:ext>
            </a:extLst>
          </p:cNvPr>
          <p:cNvSpPr txBox="1"/>
          <p:nvPr/>
        </p:nvSpPr>
        <p:spPr>
          <a:xfrm>
            <a:off x="6772531" y="5081185"/>
            <a:ext cx="11656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04F60"/>
                </a:solidFill>
                <a:latin typeface="Avenir Heavy" panose="02000503020000020003" pitchFamily="2" charset="0"/>
              </a:rPr>
              <a:t>XXXXX</a:t>
            </a:r>
            <a:br>
              <a:rPr lang="en-US" b="1" dirty="0">
                <a:solidFill>
                  <a:srgbClr val="E04F60"/>
                </a:solidFill>
                <a:latin typeface="Avenir Heavy" panose="02000503020000020003" pitchFamily="2" charset="0"/>
              </a:rPr>
            </a:br>
            <a:r>
              <a:rPr lang="en-US" sz="1600" dirty="0">
                <a:solidFill>
                  <a:srgbClr val="E04F6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Monthly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Reach</a:t>
            </a:r>
          </a:p>
        </p:txBody>
      </p: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60810F1-85D2-48B5-BBD3-50E1DE33BA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2971" y="4863246"/>
            <a:ext cx="217939" cy="21793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68993AB-C123-BB1C-5E36-BE8238CB27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1584" y="5145530"/>
            <a:ext cx="532102" cy="53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3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9B74-3289-F4A1-3FD5-AED91B64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64" y="301683"/>
            <a:ext cx="9829800" cy="10096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Top posts in January reinforce </a:t>
            </a:r>
            <a:r>
              <a:rPr lang="en-US" sz="2500" b="1" dirty="0">
                <a:solidFill>
                  <a:srgbClr val="E04F60"/>
                </a:solidFill>
                <a:latin typeface="Avenir Heavy" panose="02000503020000020003" pitchFamily="2" charset="0"/>
              </a:rPr>
              <a:t>the importance of sharing real stories and experiences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from those living with MG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2CEB0-2607-9A2F-70BF-5855E8715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664" y="2348188"/>
            <a:ext cx="2334817" cy="206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7FFEB1-8191-B87A-EC04-385BAB457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071" y="2348188"/>
            <a:ext cx="2384324" cy="206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172C31-7A43-2984-F809-36D760721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985" y="2348188"/>
            <a:ext cx="2396678" cy="206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E52C92F-F486-1947-8230-8F062A2C1FF8}"/>
              </a:ext>
            </a:extLst>
          </p:cNvPr>
          <p:cNvSpPr txBox="1"/>
          <p:nvPr/>
        </p:nvSpPr>
        <p:spPr>
          <a:xfrm>
            <a:off x="744175" y="1713912"/>
            <a:ext cx="2103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Heavy" panose="02000503020000020003" pitchFamily="2" charset="0"/>
              </a:rPr>
              <a:t>Top Posts By Reach:</a:t>
            </a: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529954E-0BA7-02DC-795B-F7AE88062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953" y="3232415"/>
            <a:ext cx="457200" cy="457200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878B4D36-6568-B7EF-8348-E0C140E7F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590" y="3232415"/>
            <a:ext cx="457200" cy="457200"/>
          </a:xfrm>
          <a:prstGeom prst="rect">
            <a:avLst/>
          </a:prstGeom>
        </p:spPr>
      </p:pic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0E09FA6E-03AB-46DD-8541-CBDDDFC85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194720"/>
              </p:ext>
            </p:extLst>
          </p:nvPr>
        </p:nvGraphicFramePr>
        <p:xfrm>
          <a:off x="744175" y="4814577"/>
          <a:ext cx="3123213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619">
                  <a:extLst>
                    <a:ext uri="{9D8B030D-6E8A-4147-A177-3AD203B41FA5}">
                      <a16:colId xmlns:a16="http://schemas.microsoft.com/office/drawing/2014/main" val="2555159348"/>
                    </a:ext>
                  </a:extLst>
                </a:gridCol>
                <a:gridCol w="1074594">
                  <a:extLst>
                    <a:ext uri="{9D8B030D-6E8A-4147-A177-3AD203B41FA5}">
                      <a16:colId xmlns:a16="http://schemas.microsoft.com/office/drawing/2014/main" val="1545365447"/>
                    </a:ext>
                  </a:extLst>
                </a:gridCol>
              </a:tblGrid>
              <a:tr h="143671"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dirty="0">
                          <a:solidFill>
                            <a:srgbClr val="E04F60"/>
                          </a:solidFill>
                          <a:latin typeface="Avenir Black" panose="02000503020000020003" pitchFamily="2" charset="0"/>
                        </a:rPr>
                        <a:t>Reach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E04F60"/>
                          </a:solidFill>
                          <a:latin typeface="Avenir Black" panose="02000503020000020003" pitchFamily="2" charset="0"/>
                        </a:rPr>
                        <a:t>XXXX</a:t>
                      </a:r>
                    </a:p>
                  </a:txBody>
                  <a:tcPr>
                    <a:lnL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286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3-Sec Video Views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XXXX</a:t>
                      </a:r>
                    </a:p>
                  </a:txBody>
                  <a:tcPr>
                    <a:lnL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963979"/>
                  </a:ext>
                </a:extLst>
              </a:tr>
              <a:tr h="172838"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Clicks (all)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XX</a:t>
                      </a:r>
                    </a:p>
                  </a:txBody>
                  <a:tcPr>
                    <a:lnL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97766"/>
                  </a:ext>
                </a:extLst>
              </a:tr>
              <a:tr h="172838"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Media Spend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$XX</a:t>
                      </a:r>
                    </a:p>
                  </a:txBody>
                  <a:tcPr>
                    <a:lnL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71976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F2D4FD73-652D-62C1-EE9F-BD1B973C2922}"/>
              </a:ext>
            </a:extLst>
          </p:cNvPr>
          <p:cNvSpPr txBox="1"/>
          <p:nvPr/>
        </p:nvSpPr>
        <p:spPr>
          <a:xfrm>
            <a:off x="156075" y="6481441"/>
            <a:ext cx="22236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DATA PULLED VIA FACEBOOK ON 1/31/23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2AF8C3C0-EB2B-07B3-E281-59BF7FB71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04" y="257060"/>
            <a:ext cx="957494" cy="957494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6F30079-6FD8-9262-96A0-EA560A6D1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7570"/>
              </p:ext>
            </p:extLst>
          </p:nvPr>
        </p:nvGraphicFramePr>
        <p:xfrm>
          <a:off x="4217182" y="4814577"/>
          <a:ext cx="3123213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619">
                  <a:extLst>
                    <a:ext uri="{9D8B030D-6E8A-4147-A177-3AD203B41FA5}">
                      <a16:colId xmlns:a16="http://schemas.microsoft.com/office/drawing/2014/main" val="2555159348"/>
                    </a:ext>
                  </a:extLst>
                </a:gridCol>
                <a:gridCol w="1074594">
                  <a:extLst>
                    <a:ext uri="{9D8B030D-6E8A-4147-A177-3AD203B41FA5}">
                      <a16:colId xmlns:a16="http://schemas.microsoft.com/office/drawing/2014/main" val="1545365447"/>
                    </a:ext>
                  </a:extLst>
                </a:gridCol>
              </a:tblGrid>
              <a:tr h="143671"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dirty="0">
                          <a:solidFill>
                            <a:srgbClr val="E04F60"/>
                          </a:solidFill>
                          <a:latin typeface="Avenir Black" panose="02000503020000020003" pitchFamily="2" charset="0"/>
                        </a:rPr>
                        <a:t>Reach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E04F60"/>
                          </a:solidFill>
                          <a:latin typeface="Avenir Black" panose="02000503020000020003" pitchFamily="2" charset="0"/>
                        </a:rPr>
                        <a:t>XXXX</a:t>
                      </a:r>
                    </a:p>
                  </a:txBody>
                  <a:tcPr>
                    <a:lnL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286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3-Sec Video Views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XXXX</a:t>
                      </a:r>
                    </a:p>
                  </a:txBody>
                  <a:tcPr>
                    <a:lnL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963979"/>
                  </a:ext>
                </a:extLst>
              </a:tr>
              <a:tr h="172838"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Clicks (all)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XX</a:t>
                      </a:r>
                    </a:p>
                  </a:txBody>
                  <a:tcPr>
                    <a:lnL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97766"/>
                  </a:ext>
                </a:extLst>
              </a:tr>
              <a:tr h="172838"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Media Spend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$XX</a:t>
                      </a:r>
                    </a:p>
                  </a:txBody>
                  <a:tcPr>
                    <a:lnL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719765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2995597-86D1-6338-505B-43211B3BA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83313"/>
              </p:ext>
            </p:extLst>
          </p:nvPr>
        </p:nvGraphicFramePr>
        <p:xfrm>
          <a:off x="7878190" y="4814577"/>
          <a:ext cx="3123213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619">
                  <a:extLst>
                    <a:ext uri="{9D8B030D-6E8A-4147-A177-3AD203B41FA5}">
                      <a16:colId xmlns:a16="http://schemas.microsoft.com/office/drawing/2014/main" val="2555159348"/>
                    </a:ext>
                  </a:extLst>
                </a:gridCol>
                <a:gridCol w="1074594">
                  <a:extLst>
                    <a:ext uri="{9D8B030D-6E8A-4147-A177-3AD203B41FA5}">
                      <a16:colId xmlns:a16="http://schemas.microsoft.com/office/drawing/2014/main" val="1545365447"/>
                    </a:ext>
                  </a:extLst>
                </a:gridCol>
              </a:tblGrid>
              <a:tr h="143671"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dirty="0">
                          <a:solidFill>
                            <a:srgbClr val="E04F60"/>
                          </a:solidFill>
                          <a:latin typeface="Avenir Black" panose="02000503020000020003" pitchFamily="2" charset="0"/>
                        </a:rPr>
                        <a:t>Reach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E04F60"/>
                          </a:solidFill>
                          <a:latin typeface="Avenir Black" panose="02000503020000020003" pitchFamily="2" charset="0"/>
                        </a:rPr>
                        <a:t>XXXX</a:t>
                      </a:r>
                    </a:p>
                  </a:txBody>
                  <a:tcPr>
                    <a:lnL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286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3-Sec Video Views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XXXX</a:t>
                      </a:r>
                    </a:p>
                  </a:txBody>
                  <a:tcPr>
                    <a:lnL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963979"/>
                  </a:ext>
                </a:extLst>
              </a:tr>
              <a:tr h="172838"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Clicks (all)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XX</a:t>
                      </a:r>
                    </a:p>
                  </a:txBody>
                  <a:tcPr>
                    <a:lnL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97766"/>
                  </a:ext>
                </a:extLst>
              </a:tr>
              <a:tr h="172838"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Media Spend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venir Book" panose="02000503020000020003" pitchFamily="2" charset="0"/>
                        </a:rPr>
                        <a:t>$XX</a:t>
                      </a:r>
                    </a:p>
                  </a:txBody>
                  <a:tcPr>
                    <a:lnL w="12700" cap="flat" cmpd="sng" algn="ctr">
                      <a:solidFill>
                        <a:srgbClr val="514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719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41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</TotalTime>
  <Words>333</Words>
  <Application>Microsoft Macintosh PowerPoint</Application>
  <PresentationFormat>Widescreen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Avenir</vt:lpstr>
      <vt:lpstr>Avenir Black</vt:lpstr>
      <vt:lpstr>Avenir Book</vt:lpstr>
      <vt:lpstr>Avenir Heavy</vt:lpstr>
      <vt:lpstr>Avenir Light</vt:lpstr>
      <vt:lpstr>Calibri</vt:lpstr>
      <vt:lpstr>Office Theme</vt:lpstr>
      <vt:lpstr>Social Metrics Report</vt:lpstr>
      <vt:lpstr>PowerPoint Presentation</vt:lpstr>
      <vt:lpstr>In January 2023, the MTMG Facebook page served as the most dominant platform for driving reach with social audiences</vt:lpstr>
      <vt:lpstr>Top posts in January reinforce the importance of sharing real stories and experiences from those living with MG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Alisha Cusano</dc:creator>
  <cp:lastModifiedBy>Alisha Cusano</cp:lastModifiedBy>
  <cp:revision>68</cp:revision>
  <dcterms:created xsi:type="dcterms:W3CDTF">2023-02-01T23:02:37Z</dcterms:created>
  <dcterms:modified xsi:type="dcterms:W3CDTF">2023-07-31T23:53:52Z</dcterms:modified>
</cp:coreProperties>
</file>